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2" r:id="rId14"/>
    <p:sldId id="26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74A501-0EE9-4CF0-9775-97D538BE1F66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29C103-4C85-4F88-A2CC-3B17A6A172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Garrett Road is a major arterial road within Upper Darby Township</a:t>
          </a:r>
        </a:p>
      </dgm:t>
    </dgm:pt>
    <dgm:pt modelId="{5CA20240-A74F-4F16-806C-522B078C1492}" type="parTrans" cxnId="{4024B72D-D1F2-46EF-89B2-3FDB0382B5AE}">
      <dgm:prSet/>
      <dgm:spPr/>
      <dgm:t>
        <a:bodyPr/>
        <a:lstStyle/>
        <a:p>
          <a:endParaRPr lang="en-US"/>
        </a:p>
      </dgm:t>
    </dgm:pt>
    <dgm:pt modelId="{7E6A08D6-C308-4040-9A8C-9AC6AAB5D208}" type="sibTrans" cxnId="{4024B72D-D1F2-46EF-89B2-3FDB0382B5AE}">
      <dgm:prSet/>
      <dgm:spPr/>
      <dgm:t>
        <a:bodyPr/>
        <a:lstStyle/>
        <a:p>
          <a:endParaRPr lang="en-US"/>
        </a:p>
      </dgm:t>
    </dgm:pt>
    <dgm:pt modelId="{8F42961F-3CF2-418B-BF92-625BB8C176E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High traffic volume – Vehicles and Public Transportation</a:t>
          </a:r>
        </a:p>
      </dgm:t>
    </dgm:pt>
    <dgm:pt modelId="{B09486DA-AFA1-47B6-8856-940DB2740771}" type="parTrans" cxnId="{E88BCF3F-8414-4AA0-9E92-F080CEE0C302}">
      <dgm:prSet/>
      <dgm:spPr/>
      <dgm:t>
        <a:bodyPr/>
        <a:lstStyle/>
        <a:p>
          <a:endParaRPr lang="en-US"/>
        </a:p>
      </dgm:t>
    </dgm:pt>
    <dgm:pt modelId="{8EA76A9E-152C-455B-8CB1-DA3F77380851}" type="sibTrans" cxnId="{E88BCF3F-8414-4AA0-9E92-F080CEE0C302}">
      <dgm:prSet/>
      <dgm:spPr/>
      <dgm:t>
        <a:bodyPr/>
        <a:lstStyle/>
        <a:p>
          <a:endParaRPr lang="en-US"/>
        </a:p>
      </dgm:t>
    </dgm:pt>
    <dgm:pt modelId="{0B877F5F-8AB8-4844-8292-5F49274A1A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High pedestrian activity – Two Schools, seven trolley stations, 69</a:t>
          </a:r>
          <a:r>
            <a:rPr lang="en-US" sz="1600" baseline="30000" dirty="0"/>
            <a:t>th</a:t>
          </a:r>
          <a:r>
            <a:rPr lang="en-US" sz="1600" dirty="0"/>
            <a:t> Street terminal and several commercial businesses</a:t>
          </a:r>
        </a:p>
      </dgm:t>
    </dgm:pt>
    <dgm:pt modelId="{8D32D3BD-D390-421A-9634-1FB67EADE141}" type="parTrans" cxnId="{99F5EDC4-9B63-4877-8C75-9B5B8AE03DDB}">
      <dgm:prSet/>
      <dgm:spPr/>
      <dgm:t>
        <a:bodyPr/>
        <a:lstStyle/>
        <a:p>
          <a:endParaRPr lang="en-US"/>
        </a:p>
      </dgm:t>
    </dgm:pt>
    <dgm:pt modelId="{599A4A0F-72AA-499B-A3D9-6AE886A0648B}" type="sibTrans" cxnId="{99F5EDC4-9B63-4877-8C75-9B5B8AE03DDB}">
      <dgm:prSet/>
      <dgm:spPr/>
      <dgm:t>
        <a:bodyPr/>
        <a:lstStyle/>
        <a:p>
          <a:endParaRPr lang="en-US"/>
        </a:p>
      </dgm:t>
    </dgm:pt>
    <dgm:pt modelId="{9FB6EE75-FF1A-4B42-B9C4-9BAF9709B6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Redevelopment of the Bonner-Prendergast site as the new Delaware County College facility</a:t>
          </a:r>
        </a:p>
      </dgm:t>
    </dgm:pt>
    <dgm:pt modelId="{99DEC62A-8EA2-4B4A-B7BB-0C6F9AD8F8CB}" type="parTrans" cxnId="{BFB6B987-8C02-4188-BCF1-F698BB98E34C}">
      <dgm:prSet/>
      <dgm:spPr/>
      <dgm:t>
        <a:bodyPr/>
        <a:lstStyle/>
        <a:p>
          <a:endParaRPr lang="en-US"/>
        </a:p>
      </dgm:t>
    </dgm:pt>
    <dgm:pt modelId="{B58CB64F-4BDD-40C5-BEB9-B6EC07C55E8B}" type="sibTrans" cxnId="{BFB6B987-8C02-4188-BCF1-F698BB98E34C}">
      <dgm:prSet/>
      <dgm:spPr/>
      <dgm:t>
        <a:bodyPr/>
        <a:lstStyle/>
        <a:p>
          <a:endParaRPr lang="en-US"/>
        </a:p>
      </dgm:t>
    </dgm:pt>
    <dgm:pt modelId="{1D36D23B-D302-4CBB-AD1A-11BA1F4D39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Partnership between PennDOT District 6-0, Delaware Valley Regional Planning Commission (DVRPC), and Upper Darby Township</a:t>
          </a:r>
        </a:p>
      </dgm:t>
    </dgm:pt>
    <dgm:pt modelId="{436D0A2D-267C-46BC-80B2-A6345F649E6B}" type="parTrans" cxnId="{F14E1540-411F-4837-A9CD-483AC2E462DC}">
      <dgm:prSet/>
      <dgm:spPr/>
      <dgm:t>
        <a:bodyPr/>
        <a:lstStyle/>
        <a:p>
          <a:endParaRPr lang="en-US"/>
        </a:p>
      </dgm:t>
    </dgm:pt>
    <dgm:pt modelId="{46E925BF-F11A-492D-950F-7F4B694757DA}" type="sibTrans" cxnId="{F14E1540-411F-4837-A9CD-483AC2E462DC}">
      <dgm:prSet/>
      <dgm:spPr/>
      <dgm:t>
        <a:bodyPr/>
        <a:lstStyle/>
        <a:p>
          <a:endParaRPr lang="en-US"/>
        </a:p>
      </dgm:t>
    </dgm:pt>
    <dgm:pt modelId="{756BFCF5-7D84-4A28-AC5C-2BACA06226C9}" type="pres">
      <dgm:prSet presAssocID="{4774A501-0EE9-4CF0-9775-97D538BE1F66}" presName="root" presStyleCnt="0">
        <dgm:presLayoutVars>
          <dgm:dir/>
          <dgm:resizeHandles val="exact"/>
        </dgm:presLayoutVars>
      </dgm:prSet>
      <dgm:spPr/>
    </dgm:pt>
    <dgm:pt modelId="{F09F9BD8-DB43-414C-8CE5-C3CFD0600F95}" type="pres">
      <dgm:prSet presAssocID="{F129C103-4C85-4F88-A2CC-3B17A6A172A0}" presName="compNode" presStyleCnt="0"/>
      <dgm:spPr/>
    </dgm:pt>
    <dgm:pt modelId="{1BF3E767-6BC2-41CE-9DC5-FB5C7E71A385}" type="pres">
      <dgm:prSet presAssocID="{F129C103-4C85-4F88-A2CC-3B17A6A172A0}" presName="bgRect" presStyleLbl="bgShp" presStyleIdx="0" presStyleCnt="2" custScaleY="181440" custLinFactNeighborY="9164"/>
      <dgm:spPr/>
    </dgm:pt>
    <dgm:pt modelId="{53C8634E-ABB0-4BC5-A4EC-574149398B29}" type="pres">
      <dgm:prSet presAssocID="{F129C103-4C85-4F88-A2CC-3B17A6A172A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5660E96E-9855-44BB-AEB6-BE407E7B0D7D}" type="pres">
      <dgm:prSet presAssocID="{F129C103-4C85-4F88-A2CC-3B17A6A172A0}" presName="spaceRect" presStyleCnt="0"/>
      <dgm:spPr/>
    </dgm:pt>
    <dgm:pt modelId="{1D800232-D7CB-4A22-B7FE-EE0B76D6579F}" type="pres">
      <dgm:prSet presAssocID="{F129C103-4C85-4F88-A2CC-3B17A6A172A0}" presName="parTx" presStyleLbl="revTx" presStyleIdx="0" presStyleCnt="3">
        <dgm:presLayoutVars>
          <dgm:chMax val="0"/>
          <dgm:chPref val="0"/>
        </dgm:presLayoutVars>
      </dgm:prSet>
      <dgm:spPr/>
    </dgm:pt>
    <dgm:pt modelId="{4126DFF0-829E-4A75-8DD7-0610C3988998}" type="pres">
      <dgm:prSet presAssocID="{F129C103-4C85-4F88-A2CC-3B17A6A172A0}" presName="desTx" presStyleLbl="revTx" presStyleIdx="1" presStyleCnt="3" custScaleY="158931">
        <dgm:presLayoutVars/>
      </dgm:prSet>
      <dgm:spPr/>
    </dgm:pt>
    <dgm:pt modelId="{16A0FA69-CDDC-4BB0-A337-D4DBC11F43EB}" type="pres">
      <dgm:prSet presAssocID="{7E6A08D6-C308-4040-9A8C-9AC6AAB5D208}" presName="sibTrans" presStyleCnt="0"/>
      <dgm:spPr/>
    </dgm:pt>
    <dgm:pt modelId="{A727E19B-4BC6-4265-B88D-649ABEE65976}" type="pres">
      <dgm:prSet presAssocID="{1D36D23B-D302-4CBB-AD1A-11BA1F4D39F8}" presName="compNode" presStyleCnt="0"/>
      <dgm:spPr/>
    </dgm:pt>
    <dgm:pt modelId="{86ADEB01-75F7-4296-9A38-B481D6BC3FC6}" type="pres">
      <dgm:prSet presAssocID="{1D36D23B-D302-4CBB-AD1A-11BA1F4D39F8}" presName="bgRect" presStyleLbl="bgShp" presStyleIdx="1" presStyleCnt="2"/>
      <dgm:spPr/>
    </dgm:pt>
    <dgm:pt modelId="{6C208B35-222C-46AB-8433-411F4285F9ED}" type="pres">
      <dgm:prSet presAssocID="{1D36D23B-D302-4CBB-AD1A-11BA1F4D39F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904424EF-543A-49B6-8E7C-41D8B9EF71CC}" type="pres">
      <dgm:prSet presAssocID="{1D36D23B-D302-4CBB-AD1A-11BA1F4D39F8}" presName="spaceRect" presStyleCnt="0"/>
      <dgm:spPr/>
    </dgm:pt>
    <dgm:pt modelId="{0FB66C02-1A94-43F7-9345-4CBAF0546D7A}" type="pres">
      <dgm:prSet presAssocID="{1D36D23B-D302-4CBB-AD1A-11BA1F4D39F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024B72D-D1F2-46EF-89B2-3FDB0382B5AE}" srcId="{4774A501-0EE9-4CF0-9775-97D538BE1F66}" destId="{F129C103-4C85-4F88-A2CC-3B17A6A172A0}" srcOrd="0" destOrd="0" parTransId="{5CA20240-A74F-4F16-806C-522B078C1492}" sibTransId="{7E6A08D6-C308-4040-9A8C-9AC6AAB5D208}"/>
    <dgm:cxn modelId="{E88BCF3F-8414-4AA0-9E92-F080CEE0C302}" srcId="{F129C103-4C85-4F88-A2CC-3B17A6A172A0}" destId="{8F42961F-3CF2-418B-BF92-625BB8C176EE}" srcOrd="0" destOrd="0" parTransId="{B09486DA-AFA1-47B6-8856-940DB2740771}" sibTransId="{8EA76A9E-152C-455B-8CB1-DA3F77380851}"/>
    <dgm:cxn modelId="{24F50C40-5750-46A5-A037-73B340068D89}" type="presOf" srcId="{F129C103-4C85-4F88-A2CC-3B17A6A172A0}" destId="{1D800232-D7CB-4A22-B7FE-EE0B76D6579F}" srcOrd="0" destOrd="0" presId="urn:microsoft.com/office/officeart/2018/2/layout/IconVerticalSolidList"/>
    <dgm:cxn modelId="{F14E1540-411F-4837-A9CD-483AC2E462DC}" srcId="{4774A501-0EE9-4CF0-9775-97D538BE1F66}" destId="{1D36D23B-D302-4CBB-AD1A-11BA1F4D39F8}" srcOrd="1" destOrd="0" parTransId="{436D0A2D-267C-46BC-80B2-A6345F649E6B}" sibTransId="{46E925BF-F11A-492D-950F-7F4B694757DA}"/>
    <dgm:cxn modelId="{3CB3BE5C-7F87-4C3B-8853-D40C5310BE91}" type="presOf" srcId="{0B877F5F-8AB8-4844-8292-5F49274A1AC6}" destId="{4126DFF0-829E-4A75-8DD7-0610C3988998}" srcOrd="0" destOrd="1" presId="urn:microsoft.com/office/officeart/2018/2/layout/IconVerticalSolidList"/>
    <dgm:cxn modelId="{F667EB48-A2EB-4564-A0B9-72B32C166713}" type="presOf" srcId="{4774A501-0EE9-4CF0-9775-97D538BE1F66}" destId="{756BFCF5-7D84-4A28-AC5C-2BACA06226C9}" srcOrd="0" destOrd="0" presId="urn:microsoft.com/office/officeart/2018/2/layout/IconVerticalSolidList"/>
    <dgm:cxn modelId="{FDB94681-CCAA-4A22-B731-CF339799D63B}" type="presOf" srcId="{1D36D23B-D302-4CBB-AD1A-11BA1F4D39F8}" destId="{0FB66C02-1A94-43F7-9345-4CBAF0546D7A}" srcOrd="0" destOrd="0" presId="urn:microsoft.com/office/officeart/2018/2/layout/IconVerticalSolidList"/>
    <dgm:cxn modelId="{BFB6B987-8C02-4188-BCF1-F698BB98E34C}" srcId="{F129C103-4C85-4F88-A2CC-3B17A6A172A0}" destId="{9FB6EE75-FF1A-4B42-B9C4-9BAF9709B61B}" srcOrd="2" destOrd="0" parTransId="{99DEC62A-8EA2-4B4A-B7BB-0C6F9AD8F8CB}" sibTransId="{B58CB64F-4BDD-40C5-BEB9-B6EC07C55E8B}"/>
    <dgm:cxn modelId="{BA0CD894-7659-40B2-80E2-6475301F5261}" type="presOf" srcId="{8F42961F-3CF2-418B-BF92-625BB8C176EE}" destId="{4126DFF0-829E-4A75-8DD7-0610C3988998}" srcOrd="0" destOrd="0" presId="urn:microsoft.com/office/officeart/2018/2/layout/IconVerticalSolidList"/>
    <dgm:cxn modelId="{EB01EF98-03F7-4F2F-8FC0-635173BC1A53}" type="presOf" srcId="{9FB6EE75-FF1A-4B42-B9C4-9BAF9709B61B}" destId="{4126DFF0-829E-4A75-8DD7-0610C3988998}" srcOrd="0" destOrd="2" presId="urn:microsoft.com/office/officeart/2018/2/layout/IconVerticalSolidList"/>
    <dgm:cxn modelId="{99F5EDC4-9B63-4877-8C75-9B5B8AE03DDB}" srcId="{F129C103-4C85-4F88-A2CC-3B17A6A172A0}" destId="{0B877F5F-8AB8-4844-8292-5F49274A1AC6}" srcOrd="1" destOrd="0" parTransId="{8D32D3BD-D390-421A-9634-1FB67EADE141}" sibTransId="{599A4A0F-72AA-499B-A3D9-6AE886A0648B}"/>
    <dgm:cxn modelId="{A41A5FA0-D777-44A4-8448-5575AF23028F}" type="presParOf" srcId="{756BFCF5-7D84-4A28-AC5C-2BACA06226C9}" destId="{F09F9BD8-DB43-414C-8CE5-C3CFD0600F95}" srcOrd="0" destOrd="0" presId="urn:microsoft.com/office/officeart/2018/2/layout/IconVerticalSolidList"/>
    <dgm:cxn modelId="{190D28CE-A249-4ED9-9510-D52E58C3C263}" type="presParOf" srcId="{F09F9BD8-DB43-414C-8CE5-C3CFD0600F95}" destId="{1BF3E767-6BC2-41CE-9DC5-FB5C7E71A385}" srcOrd="0" destOrd="0" presId="urn:microsoft.com/office/officeart/2018/2/layout/IconVerticalSolidList"/>
    <dgm:cxn modelId="{73BDABD0-1316-4FAA-898F-9A3739857E6C}" type="presParOf" srcId="{F09F9BD8-DB43-414C-8CE5-C3CFD0600F95}" destId="{53C8634E-ABB0-4BC5-A4EC-574149398B29}" srcOrd="1" destOrd="0" presId="urn:microsoft.com/office/officeart/2018/2/layout/IconVerticalSolidList"/>
    <dgm:cxn modelId="{570B7E2B-F998-4C19-BFEB-09776FEEB4C7}" type="presParOf" srcId="{F09F9BD8-DB43-414C-8CE5-C3CFD0600F95}" destId="{5660E96E-9855-44BB-AEB6-BE407E7B0D7D}" srcOrd="2" destOrd="0" presId="urn:microsoft.com/office/officeart/2018/2/layout/IconVerticalSolidList"/>
    <dgm:cxn modelId="{8C63B39C-6585-41F0-BC26-0FC75069A831}" type="presParOf" srcId="{F09F9BD8-DB43-414C-8CE5-C3CFD0600F95}" destId="{1D800232-D7CB-4A22-B7FE-EE0B76D6579F}" srcOrd="3" destOrd="0" presId="urn:microsoft.com/office/officeart/2018/2/layout/IconVerticalSolidList"/>
    <dgm:cxn modelId="{A904B18B-3E15-4C7E-A152-37983759CACE}" type="presParOf" srcId="{F09F9BD8-DB43-414C-8CE5-C3CFD0600F95}" destId="{4126DFF0-829E-4A75-8DD7-0610C3988998}" srcOrd="4" destOrd="0" presId="urn:microsoft.com/office/officeart/2018/2/layout/IconVerticalSolidList"/>
    <dgm:cxn modelId="{F7C4D54E-9026-47EA-B4FF-1B99F823D1F8}" type="presParOf" srcId="{756BFCF5-7D84-4A28-AC5C-2BACA06226C9}" destId="{16A0FA69-CDDC-4BB0-A337-D4DBC11F43EB}" srcOrd="1" destOrd="0" presId="urn:microsoft.com/office/officeart/2018/2/layout/IconVerticalSolidList"/>
    <dgm:cxn modelId="{EE464526-AE7A-4C9F-9471-B4AC70A49DD7}" type="presParOf" srcId="{756BFCF5-7D84-4A28-AC5C-2BACA06226C9}" destId="{A727E19B-4BC6-4265-B88D-649ABEE65976}" srcOrd="2" destOrd="0" presId="urn:microsoft.com/office/officeart/2018/2/layout/IconVerticalSolidList"/>
    <dgm:cxn modelId="{2F2D9CFA-1E24-4E6F-B542-950A5C5339B4}" type="presParOf" srcId="{A727E19B-4BC6-4265-B88D-649ABEE65976}" destId="{86ADEB01-75F7-4296-9A38-B481D6BC3FC6}" srcOrd="0" destOrd="0" presId="urn:microsoft.com/office/officeart/2018/2/layout/IconVerticalSolidList"/>
    <dgm:cxn modelId="{8AC65061-F659-439C-AA9C-19165D901BF4}" type="presParOf" srcId="{A727E19B-4BC6-4265-B88D-649ABEE65976}" destId="{6C208B35-222C-46AB-8433-411F4285F9ED}" srcOrd="1" destOrd="0" presId="urn:microsoft.com/office/officeart/2018/2/layout/IconVerticalSolidList"/>
    <dgm:cxn modelId="{1D529393-CC61-44DA-A108-BCEF00B8E9A1}" type="presParOf" srcId="{A727E19B-4BC6-4265-B88D-649ABEE65976}" destId="{904424EF-543A-49B6-8E7C-41D8B9EF71CC}" srcOrd="2" destOrd="0" presId="urn:microsoft.com/office/officeart/2018/2/layout/IconVerticalSolidList"/>
    <dgm:cxn modelId="{EC18E47E-705D-4ABE-98A6-3871D397CD64}" type="presParOf" srcId="{A727E19B-4BC6-4265-B88D-649ABEE65976}" destId="{0FB66C02-1A94-43F7-9345-4CBAF0546D7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3E767-6BC2-41CE-9DC5-FB5C7E71A385}">
      <dsp:nvSpPr>
        <dsp:cNvPr id="0" name=""/>
        <dsp:cNvSpPr/>
      </dsp:nvSpPr>
      <dsp:spPr>
        <a:xfrm>
          <a:off x="0" y="229717"/>
          <a:ext cx="10515600" cy="30778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C8634E-ABB0-4BC5-A4EC-574149398B29}">
      <dsp:nvSpPr>
        <dsp:cNvPr id="0" name=""/>
        <dsp:cNvSpPr/>
      </dsp:nvSpPr>
      <dsp:spPr>
        <a:xfrm>
          <a:off x="513138" y="1146683"/>
          <a:ext cx="932979" cy="932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800232-D7CB-4A22-B7FE-EE0B76D6579F}">
      <dsp:nvSpPr>
        <dsp:cNvPr id="0" name=""/>
        <dsp:cNvSpPr/>
      </dsp:nvSpPr>
      <dsp:spPr>
        <a:xfrm>
          <a:off x="1959256" y="765009"/>
          <a:ext cx="4732020" cy="169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28" tIns="179528" rIns="179528" bIns="179528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Garrett Road is a major arterial road within Upper Darby Township</a:t>
          </a:r>
        </a:p>
      </dsp:txBody>
      <dsp:txXfrm>
        <a:off x="1959256" y="765009"/>
        <a:ext cx="4732020" cy="1696326"/>
      </dsp:txXfrm>
    </dsp:sp>
    <dsp:sp modelId="{4126DFF0-829E-4A75-8DD7-0610C3988998}">
      <dsp:nvSpPr>
        <dsp:cNvPr id="0" name=""/>
        <dsp:cNvSpPr/>
      </dsp:nvSpPr>
      <dsp:spPr>
        <a:xfrm>
          <a:off x="6691276" y="265178"/>
          <a:ext cx="3824323" cy="2695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28" tIns="179528" rIns="179528" bIns="17952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High traffic volume – Vehicles and Public Transportation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High pedestrian activity – Two Schools, seven trolley stations, 69</a:t>
          </a:r>
          <a:r>
            <a:rPr lang="en-US" sz="1600" kern="1200" baseline="30000" dirty="0"/>
            <a:t>th</a:t>
          </a:r>
          <a:r>
            <a:rPr lang="en-US" sz="1600" kern="1200" dirty="0"/>
            <a:t> Street terminal and several commercial businesses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Redevelopment of the Bonner-Prendergast site as the new Delaware County College facility</a:t>
          </a:r>
        </a:p>
      </dsp:txBody>
      <dsp:txXfrm>
        <a:off x="6691276" y="265178"/>
        <a:ext cx="3824323" cy="2695988"/>
      </dsp:txXfrm>
    </dsp:sp>
    <dsp:sp modelId="{86ADEB01-75F7-4296-9A38-B481D6BC3FC6}">
      <dsp:nvSpPr>
        <dsp:cNvPr id="0" name=""/>
        <dsp:cNvSpPr/>
      </dsp:nvSpPr>
      <dsp:spPr>
        <a:xfrm>
          <a:off x="0" y="3551215"/>
          <a:ext cx="10515600" cy="169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208B35-222C-46AB-8433-411F4285F9ED}">
      <dsp:nvSpPr>
        <dsp:cNvPr id="0" name=""/>
        <dsp:cNvSpPr/>
      </dsp:nvSpPr>
      <dsp:spPr>
        <a:xfrm>
          <a:off x="513138" y="3932889"/>
          <a:ext cx="932979" cy="932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B66C02-1A94-43F7-9345-4CBAF0546D7A}">
      <dsp:nvSpPr>
        <dsp:cNvPr id="0" name=""/>
        <dsp:cNvSpPr/>
      </dsp:nvSpPr>
      <dsp:spPr>
        <a:xfrm>
          <a:off x="1959256" y="3551215"/>
          <a:ext cx="8556343" cy="169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28" tIns="179528" rIns="179528" bIns="179528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Partnership between PennDOT District 6-0, Delaware Valley Regional Planning Commission (DVRPC), and Upper Darby Township</a:t>
          </a:r>
        </a:p>
      </dsp:txBody>
      <dsp:txXfrm>
        <a:off x="1959256" y="3551215"/>
        <a:ext cx="8556343" cy="1696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FE8-E846-8A89-1F63-8504F80FC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9A281-B2DA-BC14-D678-01931646C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E1A72-E905-82AE-53E9-9D3286F4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9CF7D-FD2C-DE58-69C9-ABB6EBEC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CCE90-6C24-75B1-1A11-C0257C3F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00D9-76BA-2A4F-BB26-0BFDCA0D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FD60D-9B9C-C910-415F-C2A905AC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72548-3C9C-D1DE-8ACE-B7D31E16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BC04A-7E64-C9F0-A23F-6BA05254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9696A-D81C-7E3E-18A7-B4D3AE627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1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A285A-79D0-FC5E-047D-C4954E9FD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258DE-8B52-C500-6879-2A3354F3F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94EB0-46B7-2719-F7C3-8F64BA77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19BCB-B7A4-828C-6736-DD1821CD4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8A9BD-61D7-A0A1-B13A-D799EB51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9CC6D-E5E3-0AAC-7927-8593943BA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35C8E-F813-B1A2-4970-ABB6D2CF0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97013-C4E8-1484-3396-A37E61E62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2CF4F-93AC-60EE-C56F-18DEB074E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7BC3A-9D79-49B9-975E-30B94EA1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538CA-0AD0-CC93-209C-4C269BA0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2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7FFF8-6CC6-911B-AF54-F7D638F8D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D0681-C5A5-5268-DAF8-6BF61576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7BB5D-5F7B-4449-0980-D092FF1DB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B8075-AB3C-2CA0-33AA-03A8C566E7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CEDBD-17BA-0EAA-69BC-0289BDC78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010149-84E2-3747-8D79-DB1BB0022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C1EA86-D972-2494-BEDC-941BC3B5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DE19A-2060-8E20-22B9-2AF9BDBB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4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ABE2D-0DAB-32B8-9587-63D0F88FA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4F15C-A08A-FCBF-CC29-8394750D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3D7FE-3ED0-BED3-1295-1FA704B3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BD382-F047-C770-F2E7-AC6021B1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2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37C0F6-1CA5-1551-4F64-2ACD3452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2AFDD3-C60D-71A5-E6B7-386C6A1AD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FE85C-E596-21FC-C30C-C0323C78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8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77E2-1CEB-714B-2236-A9ACAEA20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3919A-79F3-52D7-62CB-F7E763D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C0C3F-4673-5748-688F-C988EF91A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A6BE0-32D3-0230-5BFF-D8995ECD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76284-B038-AFCD-555E-936C2A3E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75CFC-5985-7612-96F3-0E8FF4493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E1D3-BA34-BB14-3051-F92E85A83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40D7F9-BE08-215A-C93E-A12800544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15EA7-5418-664A-A504-05BF41C69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7B1FF-12EE-743E-8A8A-78B282A4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079B9-1329-66F0-1870-A5EC5D4AA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E4AAD-39FC-925C-0B5F-CC99F230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8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04BB-22B4-1E32-CEC2-A1AA6352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B2B01-0D45-BE0E-6ADA-4CB59C7FE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1313A-2E79-AB23-E7BE-8170DBD68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62B5A-0C1C-4FF8-228E-37D544A3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F3B56-7BE7-0EC3-9BDC-1D87160EB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42BC6-F0A3-361C-B02C-8B882840A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7014F-1DB9-4F78-DF5C-C38956879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B62D1-5753-64E0-9046-D4EAE547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F880-A453-6755-B1A6-A437F9B5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D3A43-443E-61A4-75B1-08D85A38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3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307382-B5CA-0B6D-51C9-770113C9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5E872-D508-D966-4CC8-571A37D2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6BEE4-0B40-7D67-8C58-03DDEA755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4FC03B-D894-48E2-AEE5-45F126EB1F4E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8BBBA-2E3E-AB5A-8B51-A9F229AF8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7DE9B-DBDC-B570-8AE7-4599E6FD20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CD35F2-0CAC-4B53-9B77-E3993B525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4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erial view of Parc de Lausanne Quebec">
            <a:extLst>
              <a:ext uri="{FF2B5EF4-FFF2-40B4-BE49-F238E27FC236}">
                <a16:creationId xmlns:a16="http://schemas.microsoft.com/office/drawing/2014/main" id="{B7D71092-1B30-5AB1-0780-1DD6B14D8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5310" b="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3125D5-11EC-66D9-6152-1C449B178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498645"/>
            <a:ext cx="6498892" cy="2647620"/>
          </a:xfrm>
        </p:spPr>
        <p:txBody>
          <a:bodyPr anchor="b">
            <a:noAutofit/>
          </a:bodyPr>
          <a:lstStyle/>
          <a:p>
            <a:pPr algn="l"/>
            <a:r>
              <a:rPr lang="en-US" sz="5400" dirty="0"/>
              <a:t>Introduction of Garrett Road Modernization Multimodal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E6420-78B7-D9B4-2927-F210B0FC9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350052" cy="120814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/>
              <a:t>Public Works Department</a:t>
            </a:r>
          </a:p>
          <a:p>
            <a:pPr algn="l"/>
            <a:r>
              <a:rPr lang="en-US" sz="2000" dirty="0"/>
              <a:t>June 18, 2025</a:t>
            </a:r>
          </a:p>
          <a:p>
            <a:pPr algn="l"/>
            <a:r>
              <a:rPr lang="en-US" sz="2000" dirty="0"/>
              <a:t>Updated July 1, 2025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3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9712-8250-F8CB-283B-063F8247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>
            <a:normAutofit/>
          </a:bodyPr>
          <a:lstStyle/>
          <a:p>
            <a:r>
              <a:rPr lang="en-US" sz="5400" dirty="0"/>
              <a:t>Background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09CB7A-8838-EDBC-A519-EA6043FDC8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682313"/>
              </p:ext>
            </p:extLst>
          </p:nvPr>
        </p:nvGraphicFramePr>
        <p:xfrm>
          <a:off x="838200" y="1335024"/>
          <a:ext cx="10515600" cy="5321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867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61259D-605E-E200-FF9F-7C8C71D7C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7C1786-C1C9-0D94-F3EC-C1BFAD99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6250"/>
            <a:ext cx="6035040" cy="962025"/>
          </a:xfrm>
        </p:spPr>
        <p:txBody>
          <a:bodyPr anchor="b">
            <a:normAutofit/>
          </a:bodyPr>
          <a:lstStyle/>
          <a:p>
            <a:r>
              <a:rPr lang="en-US" sz="5400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5CF2A-F80B-9652-A219-5B870747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636777"/>
            <a:ext cx="6035041" cy="4672584"/>
          </a:xfrm>
        </p:spPr>
        <p:txBody>
          <a:bodyPr>
            <a:normAutofit/>
          </a:bodyPr>
          <a:lstStyle/>
          <a:p>
            <a:r>
              <a:rPr lang="en-US" sz="3200" dirty="0"/>
              <a:t>This project involves site improvements along Garrett Road from Lansdowne Avenue to Sherbrook Blvd. </a:t>
            </a:r>
          </a:p>
          <a:p>
            <a:pPr marL="0" indent="0">
              <a:buNone/>
            </a:pPr>
            <a:endParaRPr lang="en-US" sz="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Support safety improvements, accessibility enhancements, and traffic signal optimization</a:t>
            </a:r>
          </a:p>
          <a:p>
            <a:pPr marL="457200" lvl="1" indent="0">
              <a:buNone/>
            </a:pPr>
            <a:endParaRPr lang="en-US" sz="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Enhanced access and safety to Naylors Run park</a:t>
            </a:r>
          </a:p>
        </p:txBody>
      </p:sp>
      <p:pic>
        <p:nvPicPr>
          <p:cNvPr id="5" name="Picture 4" descr="Aerial view of the road">
            <a:extLst>
              <a:ext uri="{FF2B5EF4-FFF2-40B4-BE49-F238E27FC236}">
                <a16:creationId xmlns:a16="http://schemas.microsoft.com/office/drawing/2014/main" id="{9A1006DE-BD16-CFF7-514C-5170252944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65" r="25035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96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7D6A51-D5C1-EB32-E59D-C02D46E36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920" y="704851"/>
            <a:ext cx="11004159" cy="59531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F518F4-FA13-974A-CE9F-113119A6D70E}"/>
              </a:ext>
            </a:extLst>
          </p:cNvPr>
          <p:cNvSpPr txBox="1"/>
          <p:nvPr/>
        </p:nvSpPr>
        <p:spPr>
          <a:xfrm>
            <a:off x="3727703" y="120076"/>
            <a:ext cx="4736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Overall Scope of Work </a:t>
            </a:r>
          </a:p>
        </p:txBody>
      </p:sp>
    </p:spTree>
    <p:extLst>
      <p:ext uri="{BB962C8B-B14F-4D97-AF65-F5344CB8AC3E}">
        <p14:creationId xmlns:p14="http://schemas.microsoft.com/office/powerpoint/2010/main" val="145504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B4F8FE-E47A-F632-63CE-854871628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872" y="198818"/>
            <a:ext cx="9792616" cy="64603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B3FC06-46C4-8EA7-668C-477811793BE6}"/>
              </a:ext>
            </a:extLst>
          </p:cNvPr>
          <p:cNvSpPr txBox="1"/>
          <p:nvPr/>
        </p:nvSpPr>
        <p:spPr>
          <a:xfrm>
            <a:off x="9966578" y="2155317"/>
            <a:ext cx="2225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pavement marking at the start of the work on </a:t>
            </a:r>
          </a:p>
          <a:p>
            <a:pPr algn="ctr"/>
            <a:r>
              <a:rPr lang="en-US" dirty="0"/>
              <a:t>N. Lansdowne Ave.</a:t>
            </a:r>
          </a:p>
        </p:txBody>
      </p:sp>
    </p:spTree>
    <p:extLst>
      <p:ext uri="{BB962C8B-B14F-4D97-AF65-F5344CB8AC3E}">
        <p14:creationId xmlns:p14="http://schemas.microsoft.com/office/powerpoint/2010/main" val="115000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698BDC-59B5-0B33-C2D7-AD8ABDA79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45" y="73033"/>
            <a:ext cx="10546071" cy="671193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5B6999-48FF-412D-AABF-8D1C4E26C338}"/>
              </a:ext>
            </a:extLst>
          </p:cNvPr>
          <p:cNvSpPr/>
          <p:nvPr/>
        </p:nvSpPr>
        <p:spPr>
          <a:xfrm>
            <a:off x="9482709" y="1813179"/>
            <a:ext cx="1009650" cy="723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A3C67-4134-57C5-DEC5-CC10F130E5C1}"/>
              </a:ext>
            </a:extLst>
          </p:cNvPr>
          <p:cNvSpPr txBox="1"/>
          <p:nvPr/>
        </p:nvSpPr>
        <p:spPr>
          <a:xfrm>
            <a:off x="10643616" y="1512951"/>
            <a:ext cx="1380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Widening of sidewalk and addition of landscape area</a:t>
            </a:r>
          </a:p>
        </p:txBody>
      </p:sp>
    </p:spTree>
    <p:extLst>
      <p:ext uri="{BB962C8B-B14F-4D97-AF65-F5344CB8AC3E}">
        <p14:creationId xmlns:p14="http://schemas.microsoft.com/office/powerpoint/2010/main" val="6255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ACB470-23EA-50DE-E3E3-8F1FC0F6C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40" y="139699"/>
            <a:ext cx="10356472" cy="65658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5F64F6-D484-AF5D-FB3B-50C7751759B8}"/>
              </a:ext>
            </a:extLst>
          </p:cNvPr>
          <p:cNvSpPr txBox="1"/>
          <p:nvPr/>
        </p:nvSpPr>
        <p:spPr>
          <a:xfrm>
            <a:off x="10532876" y="1090642"/>
            <a:ext cx="15342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Widening of sidewalk, addition of continental crossings, construction of a new median, and  addition of landscape areas.</a:t>
            </a:r>
          </a:p>
          <a:p>
            <a:pPr algn="ctr"/>
            <a:r>
              <a:rPr lang="en-US" dirty="0"/>
              <a:t>Construction of new sidewalk to the  Naylors Run park.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A3E4C2-F67E-35B0-89F2-072E6071E599}"/>
              </a:ext>
            </a:extLst>
          </p:cNvPr>
          <p:cNvSpPr/>
          <p:nvPr/>
        </p:nvSpPr>
        <p:spPr>
          <a:xfrm>
            <a:off x="571500" y="2852928"/>
            <a:ext cx="2933700" cy="4998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CFD7-E3BE-D830-CA81-8EAB7BD248F7}"/>
              </a:ext>
            </a:extLst>
          </p:cNvPr>
          <p:cNvSpPr/>
          <p:nvPr/>
        </p:nvSpPr>
        <p:spPr>
          <a:xfrm>
            <a:off x="4023360" y="2843784"/>
            <a:ext cx="2596896" cy="585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61A14D-2719-DA56-4B18-D377531639B2}"/>
              </a:ext>
            </a:extLst>
          </p:cNvPr>
          <p:cNvSpPr/>
          <p:nvPr/>
        </p:nvSpPr>
        <p:spPr>
          <a:xfrm>
            <a:off x="6528816" y="1956816"/>
            <a:ext cx="521208" cy="13959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669075-A93A-58B4-EA24-5E509924BF30}"/>
              </a:ext>
            </a:extLst>
          </p:cNvPr>
          <p:cNvSpPr/>
          <p:nvPr/>
        </p:nvSpPr>
        <p:spPr>
          <a:xfrm rot="19779973">
            <a:off x="6509180" y="1418456"/>
            <a:ext cx="1737360" cy="3931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68BCF8-8E8A-5DEF-E4B6-5D8E22579D60}"/>
              </a:ext>
            </a:extLst>
          </p:cNvPr>
          <p:cNvSpPr/>
          <p:nvPr/>
        </p:nvSpPr>
        <p:spPr>
          <a:xfrm>
            <a:off x="6620256" y="2569464"/>
            <a:ext cx="3639312" cy="3657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1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A09B26-75A3-B817-92CD-BA55616AC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55" y="111124"/>
            <a:ext cx="10295169" cy="667802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0094B3-EAB6-576D-822C-FE22263D2846}"/>
              </a:ext>
            </a:extLst>
          </p:cNvPr>
          <p:cNvSpPr txBox="1"/>
          <p:nvPr/>
        </p:nvSpPr>
        <p:spPr>
          <a:xfrm>
            <a:off x="10372724" y="865321"/>
            <a:ext cx="17417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Reconstruction of sidewalks for ADA accessibility, addition of continental crossings, and  addition of landscape areas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A0797E-A6A3-3A5C-AB5F-90B9A2996C4E}"/>
              </a:ext>
            </a:extLst>
          </p:cNvPr>
          <p:cNvSpPr/>
          <p:nvPr/>
        </p:nvSpPr>
        <p:spPr>
          <a:xfrm>
            <a:off x="475488" y="1572768"/>
            <a:ext cx="1343788" cy="10607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F1BEAB-F7A2-3189-108A-8DA6AD887BB8}"/>
              </a:ext>
            </a:extLst>
          </p:cNvPr>
          <p:cNvSpPr/>
          <p:nvPr/>
        </p:nvSpPr>
        <p:spPr>
          <a:xfrm>
            <a:off x="3447288" y="1371599"/>
            <a:ext cx="822960" cy="475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C9D5D6-7B6E-3B60-6C1F-B34B8A751FB7}"/>
              </a:ext>
            </a:extLst>
          </p:cNvPr>
          <p:cNvSpPr/>
          <p:nvPr/>
        </p:nvSpPr>
        <p:spPr>
          <a:xfrm>
            <a:off x="4672584" y="1467487"/>
            <a:ext cx="393192" cy="10607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85AC4-F296-57FF-E56F-0A760D0B4FD5}"/>
              </a:ext>
            </a:extLst>
          </p:cNvPr>
          <p:cNvSpPr/>
          <p:nvPr/>
        </p:nvSpPr>
        <p:spPr>
          <a:xfrm>
            <a:off x="3447288" y="2157983"/>
            <a:ext cx="5143690" cy="475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99477D-9E86-5FC4-E19F-3D8B658F6261}"/>
              </a:ext>
            </a:extLst>
          </p:cNvPr>
          <p:cNvSpPr/>
          <p:nvPr/>
        </p:nvSpPr>
        <p:spPr>
          <a:xfrm>
            <a:off x="8016240" y="1371599"/>
            <a:ext cx="2087880" cy="475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68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1692D9-254D-ED11-97A8-AE6EB3554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9655" y="45720"/>
            <a:ext cx="10237803" cy="66516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05EC5-FB78-F52A-E954-E2E6621FA374}"/>
              </a:ext>
            </a:extLst>
          </p:cNvPr>
          <p:cNvSpPr txBox="1"/>
          <p:nvPr/>
        </p:nvSpPr>
        <p:spPr>
          <a:xfrm>
            <a:off x="128553" y="786209"/>
            <a:ext cx="17417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Reconstruction of the sidewalk for ADA accessibility and construction of a new median for pedestrian refuge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734587-7276-38B3-1B40-A6BD8D606A8C}"/>
              </a:ext>
            </a:extLst>
          </p:cNvPr>
          <p:cNvSpPr/>
          <p:nvPr/>
        </p:nvSpPr>
        <p:spPr>
          <a:xfrm>
            <a:off x="2300474" y="1345882"/>
            <a:ext cx="1952625" cy="333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CE11F8-3066-1775-6F84-C094CD075E87}"/>
              </a:ext>
            </a:extLst>
          </p:cNvPr>
          <p:cNvSpPr/>
          <p:nvPr/>
        </p:nvSpPr>
        <p:spPr>
          <a:xfrm>
            <a:off x="4421776" y="1649920"/>
            <a:ext cx="4096512" cy="4663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8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63C125-9089-A2A7-F019-572C692A4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2549"/>
            <a:ext cx="10344934" cy="66897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62FBDB-2B3A-DC0B-CF4E-1F4657CBD8E3}"/>
              </a:ext>
            </a:extLst>
          </p:cNvPr>
          <p:cNvSpPr txBox="1"/>
          <p:nvPr/>
        </p:nvSpPr>
        <p:spPr>
          <a:xfrm>
            <a:off x="10344934" y="2688747"/>
            <a:ext cx="1685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Proposed installation of sharrows from Beverly Blvd.</a:t>
            </a:r>
          </a:p>
        </p:txBody>
      </p:sp>
    </p:spTree>
    <p:extLst>
      <p:ext uri="{BB962C8B-B14F-4D97-AF65-F5344CB8AC3E}">
        <p14:creationId xmlns:p14="http://schemas.microsoft.com/office/powerpoint/2010/main" val="406835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EC6E9E-0017-4C0B-5CEA-2EB5DE0E4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233" y="150807"/>
            <a:ext cx="10081533" cy="6556386"/>
          </a:xfrm>
        </p:spPr>
      </p:pic>
    </p:spTree>
    <p:extLst>
      <p:ext uri="{BB962C8B-B14F-4D97-AF65-F5344CB8AC3E}">
        <p14:creationId xmlns:p14="http://schemas.microsoft.com/office/powerpoint/2010/main" val="122144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226F33-64FF-5687-C20F-5AF8205C2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8274"/>
            <a:ext cx="10356686" cy="668972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17A239-504B-C8B9-CE1A-8B73C309DFBA}"/>
              </a:ext>
            </a:extLst>
          </p:cNvPr>
          <p:cNvSpPr txBox="1"/>
          <p:nvPr/>
        </p:nvSpPr>
        <p:spPr>
          <a:xfrm>
            <a:off x="10458450" y="2688747"/>
            <a:ext cx="157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Proposed installation of sharrows to Bywood Ave.</a:t>
            </a:r>
          </a:p>
        </p:txBody>
      </p:sp>
    </p:spTree>
    <p:extLst>
      <p:ext uri="{BB962C8B-B14F-4D97-AF65-F5344CB8AC3E}">
        <p14:creationId xmlns:p14="http://schemas.microsoft.com/office/powerpoint/2010/main" val="24806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DBC77-E1CC-5F11-8E27-47EA85D4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Fiscal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F3070-118B-85C8-D166-815891BD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39272" cy="4351338"/>
          </a:xfrm>
        </p:spPr>
        <p:txBody>
          <a:bodyPr/>
          <a:lstStyle/>
          <a:p>
            <a:r>
              <a:rPr lang="en-US" sz="3200" dirty="0"/>
              <a:t>The project received a Transportation Alternative Set Aside (TASA) grant to fund the construction phase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Under MPMS 118358 for 1.3M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3200" dirty="0"/>
              <a:t>Township funds are being used for the design</a:t>
            </a:r>
          </a:p>
        </p:txBody>
      </p:sp>
    </p:spTree>
    <p:extLst>
      <p:ext uri="{BB962C8B-B14F-4D97-AF65-F5344CB8AC3E}">
        <p14:creationId xmlns:p14="http://schemas.microsoft.com/office/powerpoint/2010/main" val="2398401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2273-AABE-933F-6A94-D91B7E85A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B28992-5D13-F22A-F3EF-58F2FE165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5400" dirty="0"/>
              <a:t>Timeline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23658-B195-57E2-221A-4E80D273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728216"/>
            <a:ext cx="7552182" cy="4448747"/>
          </a:xfrm>
        </p:spPr>
        <p:txBody>
          <a:bodyPr>
            <a:normAutofit/>
          </a:bodyPr>
          <a:lstStyle/>
          <a:p>
            <a:r>
              <a:rPr lang="en-US" dirty="0"/>
              <a:t>Design for this project is at 60% completion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Plan to complete design by end of 2025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As part of the TASA Grant Funding requirement, staff are introducing this project to Council for their information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Township will work closely with PennDOT to formulate a timeline for construction phase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D76D3-BD4B-36FA-57B5-EF38AED25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3078" y="1572890"/>
            <a:ext cx="2767824" cy="1707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E74800-DE87-9F10-2361-132424851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078" y="3429000"/>
            <a:ext cx="2754543" cy="207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29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se-up of question mark on a hardwood floor against a wall">
            <a:extLst>
              <a:ext uri="{FF2B5EF4-FFF2-40B4-BE49-F238E27FC236}">
                <a16:creationId xmlns:a16="http://schemas.microsoft.com/office/drawing/2014/main" id="{DDEC230E-3504-7715-A044-45BA2FD79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00695"/>
            <a:ext cx="12001500" cy="663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4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368</TotalTime>
  <Words>312</Words>
  <Application>Microsoft Office PowerPoint</Application>
  <PresentationFormat>Widescreen</PresentationFormat>
  <Paragraphs>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Wingdings</vt:lpstr>
      <vt:lpstr>Office Theme</vt:lpstr>
      <vt:lpstr>Introduction of Garrett Road Modernization Multimodal Project</vt:lpstr>
      <vt:lpstr>Background </vt:lpstr>
      <vt:lpstr>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Fiscal Impact</vt:lpstr>
      <vt:lpstr>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Sindy Mulyono-Danre</dc:creator>
  <cp:lastModifiedBy>Sindy Mulyono-Danre</cp:lastModifiedBy>
  <cp:revision>8</cp:revision>
  <dcterms:created xsi:type="dcterms:W3CDTF">2025-06-16T15:26:47Z</dcterms:created>
  <dcterms:modified xsi:type="dcterms:W3CDTF">2025-07-01T19:49:27Z</dcterms:modified>
</cp:coreProperties>
</file>